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94679"/>
  </p:normalViewPr>
  <p:slideViewPr>
    <p:cSldViewPr snapToGrid="0">
      <p:cViewPr>
        <p:scale>
          <a:sx n="100" d="100"/>
          <a:sy n="100" d="100"/>
        </p:scale>
        <p:origin x="4176" y="2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9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9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7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3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4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3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11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astro.41.011802.094927" TargetMode="External"/><Relationship Id="rId2" Type="http://schemas.openxmlformats.org/officeDocument/2006/relationships/hyperlink" Target="https://doi.org/10.1146/annurev.astro.45.051806.1105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Large-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DBBE-9ECF-3202-107D-E15DD36CC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070" y="134938"/>
            <a:ext cx="9144000" cy="2387600"/>
          </a:xfrm>
        </p:spPr>
        <p:txBody>
          <a:bodyPr/>
          <a:lstStyle/>
          <a:p>
            <a:r>
              <a:rPr lang="en-US" dirty="0"/>
              <a:t>Probing the </a:t>
            </a:r>
            <a:r>
              <a:rPr lang="en-US" dirty="0">
                <a:solidFill>
                  <a:schemeClr val="accent1"/>
                </a:solidFill>
              </a:rPr>
              <a:t>AGN Nature</a:t>
            </a:r>
            <a:r>
              <a:rPr lang="en-US" dirty="0"/>
              <a:t> of </a:t>
            </a:r>
            <a:r>
              <a:rPr lang="en-US" dirty="0">
                <a:solidFill>
                  <a:schemeClr val="accent2"/>
                </a:solidFill>
              </a:rPr>
              <a:t>Maser Galaxy </a:t>
            </a:r>
            <a:r>
              <a:rPr lang="en-US" dirty="0"/>
              <a:t>Hosts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C29AC-A184-5BDD-8AD3-ADA089CB5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4618" y="506730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Gaudeor</a:t>
            </a:r>
            <a:r>
              <a:rPr lang="en-US" dirty="0"/>
              <a:t> </a:t>
            </a:r>
            <a:r>
              <a:rPr lang="en-US" dirty="0" err="1"/>
              <a:t>Rudmin</a:t>
            </a:r>
            <a:endParaRPr lang="en-US" dirty="0"/>
          </a:p>
          <a:p>
            <a:r>
              <a:rPr lang="en-US" dirty="0"/>
              <a:t>Dr. Anca Constantin</a:t>
            </a:r>
          </a:p>
          <a:p>
            <a:r>
              <a:rPr lang="en-US" dirty="0"/>
              <a:t>James Madison University</a:t>
            </a:r>
          </a:p>
          <a:p>
            <a:r>
              <a:rPr lang="en-US" dirty="0"/>
              <a:t>Summer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AEBD-724A-F04D-FD7A-49BBAD03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3454400"/>
            <a:ext cx="40620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70980-7F69-E4C6-F996-F5B143F4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230" y="2438400"/>
            <a:ext cx="3441700" cy="23876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C7951E-9961-028C-2999-9952E07FA00E}"/>
              </a:ext>
            </a:extLst>
          </p:cNvPr>
          <p:cNvCxnSpPr>
            <a:cxnSpLocks/>
          </p:cNvCxnSpPr>
          <p:nvPr/>
        </p:nvCxnSpPr>
        <p:spPr>
          <a:xfrm flipH="1">
            <a:off x="3201035" y="2794000"/>
            <a:ext cx="5440839" cy="20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DC45DC-0285-3812-C1E0-8BA7F7CC3132}"/>
              </a:ext>
            </a:extLst>
          </p:cNvPr>
          <p:cNvCxnSpPr>
            <a:cxnSpLocks/>
          </p:cNvCxnSpPr>
          <p:nvPr/>
        </p:nvCxnSpPr>
        <p:spPr>
          <a:xfrm flipH="1">
            <a:off x="3201035" y="4826000"/>
            <a:ext cx="5790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2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77E0-C1E2-B93F-AB31-E7544146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CF14-54EF-8E13-A39A-3B245DDD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were statistically significant differences between Masers and </a:t>
            </a:r>
            <a:r>
              <a:rPr lang="en-US" dirty="0" err="1"/>
              <a:t>Nonmasers</a:t>
            </a:r>
            <a:r>
              <a:rPr lang="en-US" dirty="0"/>
              <a:t> using:</a:t>
            </a:r>
          </a:p>
          <a:p>
            <a:pPr lvl="1"/>
            <a:r>
              <a:rPr lang="en-US" dirty="0"/>
              <a:t>Coronal Line AGN Detection</a:t>
            </a:r>
          </a:p>
          <a:p>
            <a:pPr lvl="1"/>
            <a:r>
              <a:rPr lang="en-US" dirty="0"/>
              <a:t>Optical Line AGN Detection</a:t>
            </a:r>
          </a:p>
          <a:p>
            <a:r>
              <a:rPr lang="en-US" dirty="0"/>
              <a:t>They may be useful tools in narrowing the search for usable Maser Disks</a:t>
            </a:r>
          </a:p>
          <a:p>
            <a:r>
              <a:rPr lang="en-US" dirty="0"/>
              <a:t>Galaxy’s location in the cosmic environment does not seem to be a useful tool.</a:t>
            </a:r>
          </a:p>
        </p:txBody>
      </p:sp>
    </p:spTree>
    <p:extLst>
      <p:ext uri="{BB962C8B-B14F-4D97-AF65-F5344CB8AC3E}">
        <p14:creationId xmlns:p14="http://schemas.microsoft.com/office/powerpoint/2010/main" val="103251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2FEE-282B-0B48-5C9E-846638E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DAAA-F029-4A02-DABC-2074EC68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Ho, L. C. (2008). Nuclear Activity in Nearby Galaxies. Annual Review of Astronomy and Astrophysics, 	46(1), 475–539. </a:t>
            </a:r>
            <a:r>
              <a:rPr lang="en-US" dirty="0">
                <a:hlinkClick r:id="rId2"/>
              </a:rPr>
              <a:t>https://doi.org/10.1146/annurev.astro.45.051806.110546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Keel, B. (2002, November). Optical Spectra of Various Kinds of Active Galactic Nuclei. Active Galaxies 	and Quasars - Spectrum 	Comparison. 	https://</a:t>
            </a:r>
            <a:r>
              <a:rPr lang="en-US" dirty="0" err="1"/>
              <a:t>pages.astronomy.ua.edu</a:t>
            </a:r>
            <a:r>
              <a:rPr lang="en-US" dirty="0"/>
              <a:t>/keel/</a:t>
            </a:r>
            <a:r>
              <a:rPr lang="en-US" dirty="0" err="1"/>
              <a:t>agn</a:t>
            </a:r>
            <a:r>
              <a:rPr lang="en-US" dirty="0"/>
              <a:t>/</a:t>
            </a:r>
            <a:r>
              <a:rPr lang="en-US" dirty="0" err="1"/>
              <a:t>spectra.html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Lo, K. Y. (2005). Mega-masers and Galaxies. Annual Review of 	Astronomy and Astrophysics, 43(1), 	625–676. </a:t>
            </a:r>
            <a:r>
              <a:rPr lang="en-US" dirty="0">
                <a:hlinkClick r:id="rId3"/>
              </a:rPr>
              <a:t>https://doi.org/10.1146/annurev.astro.41.011802.094927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Pontzen</a:t>
            </a:r>
            <a:r>
              <a:rPr lang="en-US" dirty="0"/>
              <a:t>, A., &amp;amp; </a:t>
            </a:r>
            <a:r>
              <a:rPr lang="en-US" dirty="0" err="1"/>
              <a:t>Governato</a:t>
            </a:r>
            <a:r>
              <a:rPr lang="en-US" dirty="0"/>
              <a:t>, F. (2014). Large-scale Structure of Light 	Distribution in the Universe. 	Wikimedia Commons. Retrieved July 25, 2023, from 	</a:t>
            </a:r>
            <a:r>
              <a:rPr lang="en-US" dirty="0">
                <a:hlinkClick r:id="rId4"/>
              </a:rPr>
              <a:t>https://commons.wikimedia.org/wiki/File:Large-</a:t>
            </a:r>
            <a:r>
              <a:rPr lang="en-US" dirty="0"/>
              <a:t>	</a:t>
            </a:r>
            <a:r>
              <a:rPr lang="en-US" dirty="0" err="1"/>
              <a:t>scale_structure_of_light_distribution_in_the_universe.jpg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Reefe</a:t>
            </a:r>
            <a:r>
              <a:rPr lang="en-US" dirty="0"/>
              <a:t>, M., Satyapal, S., Sexton, R. O., Doan, S. M., </a:t>
            </a:r>
            <a:r>
              <a:rPr lang="en-US" dirty="0" err="1"/>
              <a:t>Secrest</a:t>
            </a:r>
            <a:r>
              <a:rPr lang="en-US" dirty="0"/>
              <a:t>, N. J., &amp;amp; </a:t>
            </a:r>
            <a:r>
              <a:rPr lang="en-US" dirty="0" err="1"/>
              <a:t>Cann</a:t>
            </a:r>
            <a:r>
              <a:rPr lang="en-US" dirty="0"/>
              <a:t>, J. M. (2022). </a:t>
            </a:r>
          </a:p>
          <a:p>
            <a:pPr marL="0" indent="0">
              <a:buNone/>
            </a:pPr>
            <a:r>
              <a:rPr lang="en-US" dirty="0"/>
              <a:t>	Class: Coronal line activity spectroscopic survey. The Astrophysical Journal, 936(2), 140. </a:t>
            </a:r>
          </a:p>
          <a:p>
            <a:pPr marL="0" indent="0">
              <a:buNone/>
            </a:pPr>
            <a:r>
              <a:rPr lang="en-US" dirty="0"/>
              <a:t>	https://</a:t>
            </a:r>
            <a:r>
              <a:rPr lang="en-US" dirty="0" err="1"/>
              <a:t>doi.org</a:t>
            </a:r>
            <a:r>
              <a:rPr lang="en-US" dirty="0"/>
              <a:t>/10.3847/1538-4357/ac8981 </a:t>
            </a:r>
          </a:p>
        </p:txBody>
      </p:sp>
    </p:spTree>
    <p:extLst>
      <p:ext uri="{BB962C8B-B14F-4D97-AF65-F5344CB8AC3E}">
        <p14:creationId xmlns:p14="http://schemas.microsoft.com/office/powerpoint/2010/main" val="27536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DB72-D7FD-8F52-E1C7-04F89746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6E73-102A-9397-7232-8A6DED307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</a:t>
            </a:r>
          </a:p>
        </p:txBody>
      </p:sp>
    </p:spTree>
    <p:extLst>
      <p:ext uri="{BB962C8B-B14F-4D97-AF65-F5344CB8AC3E}">
        <p14:creationId xmlns:p14="http://schemas.microsoft.com/office/powerpoint/2010/main" val="251441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A415-8BF9-83AD-294F-931654C0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</a:t>
            </a:r>
            <a:r>
              <a:rPr lang="en-US" dirty="0">
                <a:solidFill>
                  <a:schemeClr val="accent2"/>
                </a:solidFill>
              </a:rPr>
              <a:t>Maser Emission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6C354-7863-CFA6-BDFF-3051D113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How massive are supermassive black holes?</a:t>
            </a:r>
          </a:p>
          <a:p>
            <a:r>
              <a:rPr lang="en-US" sz="2000" dirty="0"/>
              <a:t>How far away are other galaxies?</a:t>
            </a:r>
          </a:p>
          <a:p>
            <a:r>
              <a:rPr lang="en-US" sz="2000" dirty="0"/>
              <a:t>How do we refine cosmological models?</a:t>
            </a:r>
          </a:p>
          <a:p>
            <a:r>
              <a:rPr lang="en-US" sz="2000" dirty="0"/>
              <a:t>What is the fate of the universe?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Geometric Measurement via </a:t>
            </a:r>
          </a:p>
          <a:p>
            <a:pPr marL="0" indent="0">
              <a:buNone/>
            </a:pPr>
            <a:r>
              <a:rPr lang="en-US" sz="2000" dirty="0"/>
              <a:t>Newtonian Physics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Masers are </a:t>
            </a:r>
            <a:r>
              <a:rPr lang="en-US" sz="2000" dirty="0">
                <a:solidFill>
                  <a:srgbClr val="C00000"/>
                </a:solidFill>
              </a:rPr>
              <a:t>extremely rare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&lt; 3% of surveyed galaxies are masers</a:t>
            </a:r>
          </a:p>
          <a:p>
            <a:pPr marL="0" indent="0">
              <a:buNone/>
            </a:pPr>
            <a:r>
              <a:rPr lang="en-US" sz="2000" dirty="0"/>
              <a:t>&lt; 0.2% of surveyed galaxies are masers in a disk configuration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9722C-0CF0-F657-5BEA-CFB01417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974" y="3079751"/>
            <a:ext cx="1520709" cy="138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598F2-13C1-CAC9-8CEA-3236448F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168" y="1625600"/>
            <a:ext cx="3611332" cy="468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6ECDD-FC47-D720-C4A8-595457682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094" y="2184679"/>
            <a:ext cx="1421508" cy="857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DE1DA-E1DA-BEBB-AFCD-00BC98E06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474" y="1287659"/>
            <a:ext cx="1261240" cy="11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53D60-4484-8BF7-176A-C00624AD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51" y="1027906"/>
            <a:ext cx="9125249" cy="5626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3F3B3-678B-B153-FD1B-EEAA547A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Masers?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3D90A-F0B0-8DFA-0C44-EF5E6B43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Laser in </a:t>
            </a:r>
          </a:p>
          <a:p>
            <a:pPr marL="0" indent="0">
              <a:buNone/>
            </a:pPr>
            <a:r>
              <a:rPr lang="en-US" dirty="0"/>
              <a:t>   Microwave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Emitted by hot, </a:t>
            </a:r>
          </a:p>
          <a:p>
            <a:pPr marL="0" indent="0">
              <a:buNone/>
            </a:pPr>
            <a:r>
              <a:rPr lang="en-US" dirty="0"/>
              <a:t>   high density (for space)</a:t>
            </a:r>
          </a:p>
          <a:p>
            <a:pPr marL="0" indent="0">
              <a:buNone/>
            </a:pPr>
            <a:r>
              <a:rPr lang="en-US" dirty="0"/>
              <a:t>   gas with a nearby energy source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based on energy 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3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94F0-9138-149C-C673-FF6DD4B8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53793-2ECD-3B89-3860-441508036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Masers near Star-forming areas</a:t>
            </a:r>
          </a:p>
          <a:p>
            <a:r>
              <a:rPr lang="en-US" dirty="0" err="1"/>
              <a:t>MegaMasers</a:t>
            </a:r>
            <a:r>
              <a:rPr lang="en-US" dirty="0"/>
              <a:t> (1 M x more luminous)</a:t>
            </a:r>
          </a:p>
          <a:p>
            <a:pPr lvl="1"/>
            <a:r>
              <a:rPr lang="en-US" dirty="0"/>
              <a:t>From Galaxy Centers</a:t>
            </a:r>
          </a:p>
          <a:p>
            <a:pPr lvl="1"/>
            <a:r>
              <a:rPr lang="en-US" dirty="0"/>
              <a:t>Maser Disks (rare, only 34 known)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3F010-155E-D825-4003-581B2AC3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1027906"/>
            <a:ext cx="3441700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73667-10D0-25AE-4FFC-431888AA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3550443"/>
            <a:ext cx="7772400" cy="320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6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58AC-757A-765A-CD44-8D0C8F29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Active Galactic Nucleus (AGN)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23EF-B5ED-D263-4072-BF71E6F9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black hole feasting at the center of a Galaxy on an accretion disk of gas and dust.</a:t>
            </a:r>
          </a:p>
          <a:p>
            <a:r>
              <a:rPr lang="en-US" dirty="0"/>
              <a:t>We know more about </a:t>
            </a:r>
            <a:r>
              <a:rPr lang="en-US" dirty="0">
                <a:solidFill>
                  <a:schemeClr val="accent1"/>
                </a:solidFill>
              </a:rPr>
              <a:t>AGN</a:t>
            </a:r>
            <a:r>
              <a:rPr lang="en-US" dirty="0"/>
              <a:t> than</a:t>
            </a:r>
          </a:p>
          <a:p>
            <a:pPr marL="457200" lvl="1" indent="0">
              <a:buNone/>
            </a:pPr>
            <a:r>
              <a:rPr lang="en-US" dirty="0"/>
              <a:t>about </a:t>
            </a:r>
            <a:r>
              <a:rPr lang="en-US" dirty="0">
                <a:solidFill>
                  <a:schemeClr val="accent2"/>
                </a:solidFill>
              </a:rPr>
              <a:t>masers</a:t>
            </a:r>
            <a:r>
              <a:rPr lang="en-US" dirty="0"/>
              <a:t>, so finding a </a:t>
            </a:r>
          </a:p>
          <a:p>
            <a:pPr marL="457200" lvl="1" indent="0">
              <a:buNone/>
            </a:pPr>
            <a:r>
              <a:rPr lang="en-US" dirty="0"/>
              <a:t>connection could help us understand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megamasers</a:t>
            </a:r>
            <a:r>
              <a:rPr lang="en-US" dirty="0">
                <a:solidFill>
                  <a:schemeClr val="accent2"/>
                </a:solidFill>
              </a:rPr>
              <a:t>’ </a:t>
            </a:r>
            <a:r>
              <a:rPr lang="en-US" dirty="0"/>
              <a:t>properties.</a:t>
            </a:r>
          </a:p>
          <a:p>
            <a:r>
              <a:rPr lang="en-US" dirty="0"/>
              <a:t>AGN Identification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5BC60-ED5A-B921-14FF-9E98FFD7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985" y="2419350"/>
            <a:ext cx="3831564" cy="185737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B57560F-39EF-D16F-D618-1525A8113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58731"/>
              </p:ext>
            </p:extLst>
          </p:nvPr>
        </p:nvGraphicFramePr>
        <p:xfrm>
          <a:off x="1393699" y="4831727"/>
          <a:ext cx="6375400" cy="1742422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011549">
                  <a:extLst>
                    <a:ext uri="{9D8B030D-6E8A-4147-A177-3AD203B41FA5}">
                      <a16:colId xmlns:a16="http://schemas.microsoft.com/office/drawing/2014/main" val="825462195"/>
                    </a:ext>
                  </a:extLst>
                </a:gridCol>
                <a:gridCol w="4363851">
                  <a:extLst>
                    <a:ext uri="{9D8B030D-6E8A-4147-A177-3AD203B41FA5}">
                      <a16:colId xmlns:a16="http://schemas.microsoft.com/office/drawing/2014/main" val="6633519"/>
                    </a:ext>
                  </a:extLst>
                </a:gridCol>
              </a:tblGrid>
              <a:tr h="44908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Xray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Mid-Infrared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(discussed by Emily McPike)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107317"/>
                  </a:ext>
                </a:extLst>
              </a:tr>
              <a:tr h="47687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Radio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Optical Spectroscopic Lines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005344"/>
                  </a:ext>
                </a:extLst>
              </a:tr>
              <a:tr h="80834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Variability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Coronal Spectroscopic Lines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60892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BF9E5C6-E0C5-AB4A-5D5A-40FBDD78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598" y="4276724"/>
            <a:ext cx="3171951" cy="23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684-E9A6-8AAB-8318-2C5685A5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01C0E-C0CC-FDDD-702B-89C87EA9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68" y="1265428"/>
            <a:ext cx="9198864" cy="53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2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744C-B949-C874-BFCC-5A65D7BF5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higher percentage of</a:t>
            </a:r>
          </a:p>
          <a:p>
            <a:pPr marL="0" indent="0">
              <a:buNone/>
            </a:pPr>
            <a:r>
              <a:rPr lang="en-US" dirty="0"/>
              <a:t>Masers have coronal</a:t>
            </a:r>
          </a:p>
          <a:p>
            <a:pPr marL="0" indent="0">
              <a:buNone/>
            </a:pPr>
            <a:r>
              <a:rPr lang="en-US" dirty="0"/>
              <a:t>Lines (so are AGN) than</a:t>
            </a:r>
          </a:p>
          <a:p>
            <a:pPr marL="0" indent="0">
              <a:buNone/>
            </a:pPr>
            <a:r>
              <a:rPr lang="en-US" dirty="0"/>
              <a:t>non-masers.</a:t>
            </a:r>
          </a:p>
          <a:p>
            <a:r>
              <a:rPr lang="en-US" dirty="0"/>
              <a:t>Physical Properties</a:t>
            </a:r>
          </a:p>
          <a:p>
            <a:pPr marL="0" indent="0">
              <a:buNone/>
            </a:pPr>
            <a:r>
              <a:rPr lang="en-US" dirty="0"/>
              <a:t>associated with </a:t>
            </a:r>
          </a:p>
          <a:p>
            <a:pPr marL="0" indent="0">
              <a:buNone/>
            </a:pPr>
            <a:r>
              <a:rPr lang="en-US" dirty="0"/>
              <a:t>coronal Lines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6E9A0-BC4B-6A9F-944A-8B0AF7DB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102088"/>
            <a:ext cx="6985000" cy="30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41C93-5892-870E-67E8-B8919696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59" y="4162788"/>
            <a:ext cx="3759708" cy="2578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B7A76-4710-57FC-DC6F-500604E2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167" y="4162788"/>
            <a:ext cx="3589759" cy="2462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BFB94-9F3A-F464-07C2-42716095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Masers VS Coronal Line AGN</a:t>
            </a:r>
          </a:p>
        </p:txBody>
      </p:sp>
    </p:spTree>
    <p:extLst>
      <p:ext uri="{BB962C8B-B14F-4D97-AF65-F5344CB8AC3E}">
        <p14:creationId xmlns:p14="http://schemas.microsoft.com/office/powerpoint/2010/main" val="277620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A34D-ED69-42D7-CECC-1639CA3D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Masers VS Optical Line AGN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1B5F-BE7D-5B24-CCEA-9C28CBD2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3812731"/>
            <a:ext cx="8078714" cy="265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321C4-64DB-1775-4C33-7E4A47D0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40" y="146086"/>
            <a:ext cx="3173476" cy="631935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646BDF-8B5D-69DA-7250-B3C5056A7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22682" cy="1987106"/>
          </a:xfrm>
        </p:spPr>
        <p:txBody>
          <a:bodyPr/>
          <a:lstStyle/>
          <a:p>
            <a:r>
              <a:rPr lang="en-US" dirty="0"/>
              <a:t>Masers are concentrated in the </a:t>
            </a:r>
            <a:r>
              <a:rPr lang="en-US" dirty="0" err="1"/>
              <a:t>Seyfert</a:t>
            </a:r>
            <a:r>
              <a:rPr lang="en-US" dirty="0"/>
              <a:t> AGN area.</a:t>
            </a:r>
          </a:p>
          <a:p>
            <a:r>
              <a:rPr lang="en-US" dirty="0"/>
              <a:t>Disk Masers are almost exclusively </a:t>
            </a:r>
            <a:r>
              <a:rPr lang="en-US" dirty="0" err="1"/>
              <a:t>Seyfert</a:t>
            </a:r>
            <a:r>
              <a:rPr lang="en-US" dirty="0"/>
              <a:t> AGNs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1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02FC-3920-3A66-4BCF-5677DAB4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86808"/>
            <a:ext cx="10515600" cy="1325563"/>
          </a:xfrm>
        </p:spPr>
        <p:txBody>
          <a:bodyPr/>
          <a:lstStyle/>
          <a:p>
            <a:r>
              <a:rPr lang="en-US" dirty="0"/>
              <a:t>Masers VS Cosmic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249CD-22A7-78EE-23B4-81AEC19D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9" y="1340490"/>
            <a:ext cx="3881559" cy="3027616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4E2D119-6748-736C-24A6-014AF7050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821174"/>
              </p:ext>
            </p:extLst>
          </p:nvPr>
        </p:nvGraphicFramePr>
        <p:xfrm>
          <a:off x="4598704" y="1412371"/>
          <a:ext cx="686104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016">
                  <a:extLst>
                    <a:ext uri="{9D8B030D-6E8A-4147-A177-3AD203B41FA5}">
                      <a16:colId xmlns:a16="http://schemas.microsoft.com/office/drawing/2014/main" val="2009709622"/>
                    </a:ext>
                  </a:extLst>
                </a:gridCol>
                <a:gridCol w="2287016">
                  <a:extLst>
                    <a:ext uri="{9D8B030D-6E8A-4147-A177-3AD203B41FA5}">
                      <a16:colId xmlns:a16="http://schemas.microsoft.com/office/drawing/2014/main" val="1586884653"/>
                    </a:ext>
                  </a:extLst>
                </a:gridCol>
                <a:gridCol w="2287016">
                  <a:extLst>
                    <a:ext uri="{9D8B030D-6E8A-4147-A177-3AD203B41FA5}">
                      <a16:colId xmlns:a16="http://schemas.microsoft.com/office/drawing/2014/main" val="3580145166"/>
                    </a:ext>
                  </a:extLst>
                </a:gridCol>
              </a:tblGrid>
              <a:tr h="3385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Non-masers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93596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44.4% +/- 10.9%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48.7% +/- 1.8%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414184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18.5% +/- 6.4%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20.9% +/- 1.1%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54769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27.8% +/- 8.1%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19.0% +/- 1.0%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17437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9.3% +/- 4.3%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11.3% +/- 0.8%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7032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74BAA1D0-7A75-E1E7-E59F-C9C47B8D9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328" y="3429000"/>
            <a:ext cx="72898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54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F2B2E"/>
      </a:dk1>
      <a:lt1>
        <a:srgbClr val="FEFFFF"/>
      </a:lt1>
      <a:dk2>
        <a:srgbClr val="808080"/>
      </a:dk2>
      <a:lt2>
        <a:srgbClr val="FEFFFF"/>
      </a:lt2>
      <a:accent1>
        <a:srgbClr val="01C0FE"/>
      </a:accent1>
      <a:accent2>
        <a:srgbClr val="FC7D00"/>
      </a:accent2>
      <a:accent3>
        <a:srgbClr val="A9A6A8"/>
      </a:accent3>
      <a:accent4>
        <a:srgbClr val="FFB100"/>
      </a:accent4>
      <a:accent5>
        <a:srgbClr val="5B9BD5"/>
      </a:accent5>
      <a:accent6>
        <a:srgbClr val="03FA03"/>
      </a:accent6>
      <a:hlink>
        <a:srgbClr val="0C79AC"/>
      </a:hlink>
      <a:folHlink>
        <a:srgbClr val="AC564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336</TotalTime>
  <Words>622</Words>
  <Application>Microsoft Macintosh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Probing the AGN Nature of Maser Galaxy Hosts</vt:lpstr>
      <vt:lpstr>Why do we care about Maser Emission?</vt:lpstr>
      <vt:lpstr>What are Masers?</vt:lpstr>
      <vt:lpstr>Types of Masers</vt:lpstr>
      <vt:lpstr>Active Galactic Nucleus (AGN)</vt:lpstr>
      <vt:lpstr>The Data</vt:lpstr>
      <vt:lpstr>Masers VS Coronal Line AGN</vt:lpstr>
      <vt:lpstr>Masers VS Optical Line AGN</vt:lpstr>
      <vt:lpstr>Masers VS Cosmic Environment</vt:lpstr>
      <vt:lpstr>Conclusions</vt:lpstr>
      <vt:lpstr>References</vt:lpstr>
      <vt:lpstr>Thanks To: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Probing the AGN Nature of Maser Galaxy Hosts</dc:title>
  <dc:creator>Gaudeor Rudmin</dc:creator>
  <cp:lastModifiedBy>Gaudeor Rudmin</cp:lastModifiedBy>
  <cp:revision>5</cp:revision>
  <dcterms:created xsi:type="dcterms:W3CDTF">2023-07-25T16:16:42Z</dcterms:created>
  <dcterms:modified xsi:type="dcterms:W3CDTF">2023-07-25T21:53:40Z</dcterms:modified>
</cp:coreProperties>
</file>